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4" r:id="rId5"/>
    <p:sldId id="276" r:id="rId6"/>
    <p:sldId id="275" r:id="rId7"/>
    <p:sldId id="277" r:id="rId8"/>
    <p:sldId id="278" r:id="rId9"/>
    <p:sldId id="279" r:id="rId10"/>
    <p:sldId id="280" r:id="rId11"/>
    <p:sldId id="260" r:id="rId12"/>
    <p:sldId id="261" r:id="rId13"/>
    <p:sldId id="262" r:id="rId14"/>
    <p:sldId id="263" r:id="rId15"/>
    <p:sldId id="265" r:id="rId16"/>
    <p:sldId id="266" r:id="rId17"/>
    <p:sldId id="267" r:id="rId18"/>
    <p:sldId id="268" r:id="rId19"/>
    <p:sldId id="272" r:id="rId20"/>
    <p:sldId id="269" r:id="rId21"/>
    <p:sldId id="270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15.08.2018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5886"/>
            <a:ext cx="4427984" cy="520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0" y="0"/>
            <a:ext cx="4716016" cy="685799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MOBİL </a:t>
            </a:r>
          </a:p>
          <a:p>
            <a:pPr algn="ctr"/>
            <a:r>
              <a:rPr lang="tr-TR" sz="6000" dirty="0" smtClean="0"/>
              <a:t>ATIK TAKİP SİSTEMİ</a:t>
            </a:r>
          </a:p>
          <a:p>
            <a:pPr algn="ctr"/>
            <a:endParaRPr lang="tr-TR" sz="6000" dirty="0" smtClean="0"/>
          </a:p>
          <a:p>
            <a:pPr algn="ctr"/>
            <a:r>
              <a:rPr lang="tr-TR" sz="3200" u="sng" dirty="0" smtClean="0"/>
              <a:t>UATF SİZ ATIK GÖNDERİM İŞLEMLERİ</a:t>
            </a:r>
            <a:endParaRPr lang="tr-TR" sz="3200" u="sng" dirty="0"/>
          </a:p>
        </p:txBody>
      </p:sp>
      <p:pic>
        <p:nvPicPr>
          <p:cNvPr id="1028" name="Picture 4" descr="ÇŞB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1198"/>
            <a:ext cx="2536798" cy="13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85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00469"/>
            <a:ext cx="9143999" cy="605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197240" y="188640"/>
            <a:ext cx="4392488" cy="47567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TEHLİKELİ ATIK GÖNDERİM İŞLEMLERİ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589728" y="2060848"/>
            <a:ext cx="2088232" cy="2160240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200" b="1" dirty="0" smtClean="0"/>
              <a:t>ONAYLAMA İŞLEMİNDEN SONRA GÖNDERİMİ YAPILACAK ATIK KODUNA AİT TAŞIMA KONTROL NUMARASI (TKN)OLUŞTURULUR. BU İŞLEM GÖNDERİLMEK İSTENEN HER ATIK KODU İÇİN TEKRARLANIR VE HER ATIK KODU İÇİN AYRI AYRI TKN OLUŞTURULUR</a:t>
            </a:r>
            <a:r>
              <a:rPr lang="tr-TR" sz="1400" b="1" dirty="0" smtClean="0"/>
              <a:t>.</a:t>
            </a:r>
            <a:endParaRPr lang="tr-TR" sz="1400" b="1" dirty="0"/>
          </a:p>
        </p:txBody>
      </p:sp>
      <p:sp>
        <p:nvSpPr>
          <p:cNvPr id="2" name="Dikdörtgen 1"/>
          <p:cNvSpPr/>
          <p:nvPr/>
        </p:nvSpPr>
        <p:spPr>
          <a:xfrm>
            <a:off x="1657179" y="983808"/>
            <a:ext cx="2914819" cy="572984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3275856" y="5229199"/>
            <a:ext cx="3757546" cy="102611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bg1"/>
                </a:solidFill>
              </a:rPr>
              <a:t>TAŞIMA KONTROL NUMARASI ATIK TESLİMİ SIRASINSA TAŞIMACIYA VERİLİR/SÖYLENİR BÖYLELİKLE TAŞIMA İŞLEMİ BAŞLATILIR</a:t>
            </a:r>
            <a:endParaRPr lang="tr-TR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2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ybüke\Desktop\motat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9116580" cy="610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4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1" y="2836699"/>
            <a:ext cx="1523851" cy="4442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020272" y="1357757"/>
            <a:ext cx="1512168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TIBBİ ATIK TAŞIMA TALEBİ EKLEME KISMINA TIKLANIR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2146023" y="198853"/>
            <a:ext cx="4824536" cy="475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TIBBİ ATIK GÖNDERİM İŞLEMLERİ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0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ybüke\Desktop\motat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059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ybüke\Desktop\motat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44122"/>
            <a:ext cx="9144001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059832" y="3048462"/>
            <a:ext cx="4104456" cy="4442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308304" y="2564904"/>
            <a:ext cx="1512168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ATIK</a:t>
            </a:r>
            <a:r>
              <a:rPr lang="tr-TR" b="1" dirty="0" smtClean="0">
                <a:solidFill>
                  <a:schemeClr val="tx1"/>
                </a:solidFill>
              </a:rPr>
              <a:t> KISMINA TIBBİ ATIK KODU OLAN </a:t>
            </a:r>
            <a:r>
              <a:rPr lang="tr-TR" b="1" u="sng" dirty="0" smtClean="0">
                <a:solidFill>
                  <a:schemeClr val="tx1"/>
                </a:solidFill>
              </a:rPr>
              <a:t>180103</a:t>
            </a:r>
            <a:r>
              <a:rPr lang="tr-TR" b="1" dirty="0" smtClean="0">
                <a:solidFill>
                  <a:schemeClr val="tx1"/>
                </a:solidFill>
              </a:rPr>
              <a:t> KODU GİRİLİR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4573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ybüke\Desktop\motat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966638" y="5229200"/>
            <a:ext cx="1944216" cy="4442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308304" y="2564904"/>
            <a:ext cx="1512168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 NUMARASI </a:t>
            </a:r>
            <a:r>
              <a:rPr lang="tr-TR" b="1" dirty="0" smtClean="0">
                <a:solidFill>
                  <a:schemeClr val="tx1"/>
                </a:solidFill>
              </a:rPr>
              <a:t>OLARAK </a:t>
            </a:r>
            <a:r>
              <a:rPr lang="tr-TR" b="1" u="sng" dirty="0" smtClean="0">
                <a:solidFill>
                  <a:schemeClr val="tx1"/>
                </a:solidFill>
              </a:rPr>
              <a:t>H9 ENFEKSİYON YAPICI </a:t>
            </a:r>
            <a:r>
              <a:rPr lang="tr-TR" b="1" dirty="0" smtClean="0">
                <a:solidFill>
                  <a:schemeClr val="tx1"/>
                </a:solidFill>
              </a:rPr>
              <a:t>SEÇİLİR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060050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ybüke\Desktop\motat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059832" y="3789041"/>
            <a:ext cx="1296144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537682" y="3212976"/>
            <a:ext cx="1512168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20 C’DE FİZİKSEL ÖZELLİK </a:t>
            </a:r>
            <a:r>
              <a:rPr lang="tr-TR" b="1" u="sng" dirty="0" smtClean="0">
                <a:solidFill>
                  <a:schemeClr val="tx1"/>
                </a:solidFill>
              </a:rPr>
              <a:t>KATI </a:t>
            </a:r>
            <a:r>
              <a:rPr lang="tr-TR" b="1" dirty="0" smtClean="0">
                <a:solidFill>
                  <a:schemeClr val="tx1"/>
                </a:solidFill>
              </a:rPr>
              <a:t>OLARAK SEÇİLİR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719716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ybüke\Desktop\motat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095577" y="4085684"/>
            <a:ext cx="1296144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4537682" y="3212976"/>
            <a:ext cx="1512168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RENK</a:t>
            </a:r>
            <a:r>
              <a:rPr lang="tr-TR" b="1" dirty="0" smtClean="0">
                <a:solidFill>
                  <a:schemeClr val="tx1"/>
                </a:solidFill>
              </a:rPr>
              <a:t> BİLGİSİ </a:t>
            </a:r>
            <a:r>
              <a:rPr lang="tr-TR" b="1" u="sng" dirty="0" smtClean="0">
                <a:solidFill>
                  <a:schemeClr val="tx1"/>
                </a:solidFill>
              </a:rPr>
              <a:t>KIRMIZI </a:t>
            </a:r>
            <a:r>
              <a:rPr lang="tr-TR" b="1" dirty="0" smtClean="0">
                <a:solidFill>
                  <a:schemeClr val="tx1"/>
                </a:solidFill>
              </a:rPr>
              <a:t>OLARAK SEÇİLİR 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24221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ybüke\Desktop\motat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131840" y="4653136"/>
            <a:ext cx="1152128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427984" y="3756082"/>
            <a:ext cx="1512168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AMBALAJ VE KONTEYNER TÜRÜ </a:t>
            </a:r>
            <a:r>
              <a:rPr lang="tr-TR" b="1" u="sng" dirty="0" smtClean="0">
                <a:solidFill>
                  <a:schemeClr val="tx1"/>
                </a:solidFill>
              </a:rPr>
              <a:t>TORBA </a:t>
            </a:r>
            <a:r>
              <a:rPr lang="tr-TR" b="1" dirty="0" smtClean="0">
                <a:solidFill>
                  <a:schemeClr val="tx1"/>
                </a:solidFill>
              </a:rPr>
              <a:t>OLARAK SEÇİLİR </a:t>
            </a:r>
            <a:endParaRPr lang="tr-TR" b="1" dirty="0"/>
          </a:p>
        </p:txBody>
      </p:sp>
      <p:sp>
        <p:nvSpPr>
          <p:cNvPr id="6" name="Dikdörtgen 5"/>
          <p:cNvSpPr/>
          <p:nvPr/>
        </p:nvSpPr>
        <p:spPr>
          <a:xfrm>
            <a:off x="6125564" y="3756082"/>
            <a:ext cx="1512168" cy="208214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ATIK İLE İLGİLİ EK BİLGİLER KISMI BOŞ BIRAKILIR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63396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ybüke\Desktop\motat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159529" y="4509120"/>
            <a:ext cx="1152128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543918" y="3900098"/>
            <a:ext cx="1512168" cy="208214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TALEP GEÇERLİLİK BİTİŞ TARİHİ </a:t>
            </a:r>
            <a:r>
              <a:rPr lang="tr-TR" b="1" dirty="0" smtClean="0">
                <a:solidFill>
                  <a:schemeClr val="tx1"/>
                </a:solidFill>
              </a:rPr>
              <a:t>KISMI BOŞ BIRAKILIR</a:t>
            </a:r>
            <a:endParaRPr lang="tr-TR" b="1" dirty="0"/>
          </a:p>
        </p:txBody>
      </p:sp>
      <p:sp>
        <p:nvSpPr>
          <p:cNvPr id="5" name="Dikdörtgen 4"/>
          <p:cNvSpPr/>
          <p:nvPr/>
        </p:nvSpPr>
        <p:spPr>
          <a:xfrm>
            <a:off x="6190676" y="3900098"/>
            <a:ext cx="1512168" cy="2082140"/>
          </a:xfrm>
          <a:prstGeom prst="rect">
            <a:avLst/>
          </a:prstGeom>
          <a:ln w="7620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>
                <a:solidFill>
                  <a:schemeClr val="tx1"/>
                </a:solidFill>
              </a:rPr>
              <a:t>BÖYLELİKLE OLUŞTURULAN TKN NUMARASI HER ATIK GÖNDERİMİNDE KULLANILABİLİR</a:t>
            </a:r>
            <a:endParaRPr lang="tr-TR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24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ybüke\Desktop\motat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159528" y="5085184"/>
            <a:ext cx="4004759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4572000" y="2854598"/>
            <a:ext cx="2160239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TAŞIYICI </a:t>
            </a:r>
            <a:r>
              <a:rPr lang="tr-TR" b="1" dirty="0" smtClean="0">
                <a:solidFill>
                  <a:schemeClr val="tx1"/>
                </a:solidFill>
              </a:rPr>
              <a:t>KISMINA MİROĞLU YAZILARAK </a:t>
            </a:r>
            <a:r>
              <a:rPr lang="tr-TR" b="1" u="sng" dirty="0" smtClean="0">
                <a:solidFill>
                  <a:schemeClr val="tx1"/>
                </a:solidFill>
              </a:rPr>
              <a:t>MİROĞLU ÇEVRE SANAYİ TİCARET A.Ş. (AFYONKARAHİSAR TESİSİ)</a:t>
            </a:r>
            <a:r>
              <a:rPr lang="tr-TR" b="1" dirty="0" smtClean="0">
                <a:solidFill>
                  <a:schemeClr val="tx1"/>
                </a:solidFill>
              </a:rPr>
              <a:t> SEÇİLİR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0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899592" y="2030504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tr-TR" dirty="0" smtClean="0"/>
              <a:t> </a:t>
            </a:r>
            <a:r>
              <a:rPr lang="tr-TR" sz="2000" dirty="0" err="1" smtClean="0"/>
              <a:t>UATF’lerin</a:t>
            </a:r>
            <a:r>
              <a:rPr lang="tr-TR" sz="2000" dirty="0" smtClean="0"/>
              <a:t> çevrimiçi doldurulması ve onaylanması,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tr-TR" sz="2000" dirty="0" smtClean="0"/>
          </a:p>
          <a:p>
            <a:pPr marL="342900" indent="-342900" algn="ctr">
              <a:buFont typeface="Wingdings" pitchFamily="2" charset="2"/>
              <a:buChar char="ü"/>
            </a:pPr>
            <a:r>
              <a:rPr lang="tr-TR" sz="2000" dirty="0" smtClean="0"/>
              <a:t> </a:t>
            </a:r>
            <a:r>
              <a:rPr lang="tr-TR" sz="2000" dirty="0"/>
              <a:t>Atıkların yüklenmesi ve boşaltılmasını da kapsayan taşıma işlemi</a:t>
            </a:r>
            <a:r>
              <a:rPr lang="tr-TR" sz="2000" dirty="0" smtClean="0"/>
              <a:t>,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tr-TR" sz="2000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tr-TR" sz="2000" dirty="0" smtClean="0"/>
              <a:t>Atık </a:t>
            </a:r>
            <a:r>
              <a:rPr lang="tr-TR" sz="2000" dirty="0"/>
              <a:t>yüklü araçların seyir halindeyken mobil cihaz vasıtasıyla </a:t>
            </a:r>
            <a:r>
              <a:rPr lang="tr-TR" sz="2000" dirty="0" smtClean="0"/>
              <a:t>takip edilmesi,</a:t>
            </a:r>
          </a:p>
          <a:p>
            <a:pPr marL="342900" indent="-342900" algn="ctr">
              <a:buFont typeface="Wingdings" pitchFamily="2" charset="2"/>
              <a:buChar char="ü"/>
            </a:pPr>
            <a:endParaRPr lang="tr-TR" sz="2000" dirty="0"/>
          </a:p>
          <a:p>
            <a:pPr marL="342900" indent="-342900" algn="ctr">
              <a:buFont typeface="Wingdings" pitchFamily="2" charset="2"/>
              <a:buChar char="ü"/>
            </a:pPr>
            <a:r>
              <a:rPr lang="tr-TR" sz="2000" dirty="0" smtClean="0"/>
              <a:t> </a:t>
            </a:r>
            <a:r>
              <a:rPr lang="tr-TR" sz="2000" dirty="0"/>
              <a:t>Toplanan verinin izlenmesi, değerlendirilmesi ve raporlanması</a:t>
            </a:r>
          </a:p>
        </p:txBody>
      </p:sp>
      <p:pic>
        <p:nvPicPr>
          <p:cNvPr id="2050" name="Picture 2" descr="HEDEF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509120"/>
            <a:ext cx="230505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/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89381" l="357" r="99643">
                        <a14:foregroundMark x1="3750" y1="64602" x2="3750" y2="64602"/>
                        <a14:foregroundMark x1="1429" y1="48673" x2="1429" y2="48673"/>
                        <a14:foregroundMark x1="2143" y1="37168" x2="2143" y2="37168"/>
                        <a14:foregroundMark x1="2679" y1="24779" x2="2679" y2="24779"/>
                        <a14:foregroundMark x1="6786" y1="26549" x2="6786" y2="26549"/>
                        <a14:foregroundMark x1="12143" y1="19469" x2="12143" y2="19469"/>
                        <a14:foregroundMark x1="15357" y1="24779" x2="15357" y2="24779"/>
                        <a14:foregroundMark x1="18750" y1="20354" x2="18750" y2="20354"/>
                        <a14:foregroundMark x1="22500" y1="16814" x2="22500" y2="16814"/>
                        <a14:foregroundMark x1="26964" y1="15044" x2="26964" y2="15044"/>
                        <a14:foregroundMark x1="37857" y1="14159" x2="37857" y2="14159"/>
                        <a14:foregroundMark x1="31250" y1="14159" x2="31250" y2="14159"/>
                        <a14:foregroundMark x1="45893" y1="14159" x2="45893" y2="14159"/>
                        <a14:foregroundMark x1="55179" y1="12389" x2="55179" y2="12389"/>
                        <a14:foregroundMark x1="65000" y1="14159" x2="65000" y2="14159"/>
                        <a14:foregroundMark x1="76250" y1="15044" x2="76250" y2="15044"/>
                        <a14:foregroundMark x1="85179" y1="18584" x2="85179" y2="18584"/>
                        <a14:foregroundMark x1="94107" y1="25664" x2="94107" y2="25664"/>
                        <a14:foregroundMark x1="95536" y1="38938" x2="95536" y2="38938"/>
                        <a14:foregroundMark x1="94464" y1="58407" x2="94464" y2="58407"/>
                        <a14:foregroundMark x1="88393" y1="66372" x2="88393" y2="66372"/>
                        <a14:foregroundMark x1="82500" y1="69912" x2="82500" y2="69912"/>
                        <a14:foregroundMark x1="73929" y1="73451" x2="73929" y2="73451"/>
                        <a14:foregroundMark x1="68214" y1="70796" x2="68214" y2="70796"/>
                        <a14:foregroundMark x1="62679" y1="74336" x2="62679" y2="74336"/>
                        <a14:foregroundMark x1="55179" y1="84071" x2="55179" y2="84071"/>
                        <a14:foregroundMark x1="47500" y1="84956" x2="47500" y2="84956"/>
                        <a14:foregroundMark x1="38750" y1="84071" x2="38750" y2="84071"/>
                        <a14:foregroundMark x1="31786" y1="82301" x2="31786" y2="82301"/>
                        <a14:foregroundMark x1="26071" y1="85841" x2="26071" y2="85841"/>
                        <a14:foregroundMark x1="20000" y1="83186" x2="20000" y2="83186"/>
                        <a14:foregroundMark x1="12679" y1="83186" x2="12679" y2="83186"/>
                        <a14:foregroundMark x1="11071" y1="58407" x2="11071" y2="58407"/>
                        <a14:foregroundMark x1="26607" y1="53097" x2="26607" y2="53097"/>
                        <a14:foregroundMark x1="40000" y1="49558" x2="40000" y2="49558"/>
                        <a14:foregroundMark x1="53214" y1="42478" x2="53214" y2="42478"/>
                        <a14:foregroundMark x1="68393" y1="42478" x2="68393" y2="42478"/>
                        <a14:foregroundMark x1="78929" y1="38053" x2="78929" y2="38053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14" y="475672"/>
            <a:ext cx="4933315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1691679" y="69169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SİSTEM NELERİ HEDEFLİYOR ?</a:t>
            </a:r>
            <a:endParaRPr lang="tr-TR" sz="2000" b="1" dirty="0">
              <a:solidFill>
                <a:schemeClr val="bg1"/>
              </a:solidFill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45969" y="1772816"/>
            <a:ext cx="5040560" cy="4054698"/>
          </a:xfrm>
          <a:prstGeom prst="rect">
            <a:avLst/>
          </a:prstGeom>
          <a:noFill/>
          <a:ln w="76200">
            <a:solidFill>
              <a:srgbClr val="23B1AE"/>
            </a:solidFill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83894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C:\Users\Aybüke\Desktop\motat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3159528" y="5085184"/>
            <a:ext cx="4868856" cy="4320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4572000" y="2854598"/>
            <a:ext cx="2160239" cy="2082140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ATIK İŞLEME TESİSİ </a:t>
            </a:r>
            <a:r>
              <a:rPr lang="tr-TR" b="1" dirty="0" smtClean="0">
                <a:solidFill>
                  <a:schemeClr val="tx1"/>
                </a:solidFill>
              </a:rPr>
              <a:t>KISMINA MİROĞLU YAZILARAK </a:t>
            </a:r>
            <a:r>
              <a:rPr lang="tr-TR" b="1" u="sng" dirty="0" smtClean="0">
                <a:solidFill>
                  <a:schemeClr val="tx1"/>
                </a:solidFill>
              </a:rPr>
              <a:t>MİROĞLU ÇEVRE SANAYİ TİCARET A.Ş. (MANİSA TESİSİ)</a:t>
            </a:r>
            <a:r>
              <a:rPr lang="tr-TR" b="1" dirty="0" smtClean="0">
                <a:solidFill>
                  <a:schemeClr val="tx1"/>
                </a:solidFill>
              </a:rPr>
              <a:t> SEÇİLİR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72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1691680" y="1412776"/>
            <a:ext cx="3024336" cy="288032"/>
          </a:xfrm>
          <a:prstGeom prst="rect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2339752" y="1783169"/>
            <a:ext cx="1728192" cy="228355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SİSTEM ÜZERİNDEN TAŞIMA TALEBİ İÇİN TAŞIMA KONTROL NUMARASI OLUŞTURULUR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4270838" y="2924945"/>
            <a:ext cx="2016224" cy="266429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TAŞIMA KONTROL NUMARASI </a:t>
            </a:r>
            <a:r>
              <a:rPr lang="tr-TR" b="1" dirty="0" smtClean="0">
                <a:solidFill>
                  <a:schemeClr val="tx1"/>
                </a:solidFill>
              </a:rPr>
              <a:t>ATIK TESLİMİ SIRASINSA </a:t>
            </a:r>
            <a:r>
              <a:rPr lang="tr-TR" b="1" dirty="0" smtClean="0">
                <a:solidFill>
                  <a:srgbClr val="FF0000"/>
                </a:solidFill>
              </a:rPr>
              <a:t>TAŞIMACIYA</a:t>
            </a:r>
            <a:r>
              <a:rPr lang="tr-TR" b="1" dirty="0" smtClean="0">
                <a:solidFill>
                  <a:schemeClr val="tx1"/>
                </a:solidFill>
              </a:rPr>
              <a:t> VERİLİR/SÖYLENİR BÖYLELİKLE TAŞIMA İŞLEMİ BAŞLATILIR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588224" y="3803653"/>
            <a:ext cx="2016224" cy="280365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</a:rPr>
              <a:t>TAŞIMA KONTROL NUMARASI </a:t>
            </a:r>
            <a:r>
              <a:rPr lang="tr-TR" b="1" dirty="0" smtClean="0">
                <a:solidFill>
                  <a:schemeClr val="bg1"/>
                </a:solidFill>
              </a:rPr>
              <a:t>TÜM ATIK ALIMLARI İÇİN GEÇERLİLİĞİNİ KORUYACAKTIR. (AYNI TKN İLE TIBBİ ATIK GÖNDERİM İŞLEMLERİNİN TÜMÜ YAPILACAKTIR)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4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691679" y="691696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SİSTEM NELERİ HEDEFLİYOR ?</a:t>
            </a:r>
            <a:endParaRPr lang="tr-T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1750"/>
            <a:ext cx="9143999" cy="558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539552" y="1091645"/>
            <a:ext cx="1656184" cy="44801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755576" y="2492896"/>
            <a:ext cx="2232248" cy="25922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GOOGLE ARAMA MOTORUNA ENTEGRE ÇEVRE BİLGİ SİSTEMİ YAZILARAK ARATILIR</a:t>
            </a:r>
            <a:endParaRPr lang="tr-TR" dirty="0"/>
          </a:p>
        </p:txBody>
      </p:sp>
      <p:sp>
        <p:nvSpPr>
          <p:cNvPr id="8" name="Dikdörtgen 7"/>
          <p:cNvSpPr/>
          <p:nvPr/>
        </p:nvSpPr>
        <p:spPr>
          <a:xfrm>
            <a:off x="2164096" y="188640"/>
            <a:ext cx="4392488" cy="5760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SİSTEME GİRİŞ İŞLEMLERİ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104457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" y="619689"/>
            <a:ext cx="9144000" cy="623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ikdörtgen 5"/>
          <p:cNvSpPr/>
          <p:nvPr/>
        </p:nvSpPr>
        <p:spPr>
          <a:xfrm>
            <a:off x="5868144" y="3738845"/>
            <a:ext cx="2232248" cy="25922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1.ADIMDA VATANDAŞ GİRİŞİ SEÇİLEREK </a:t>
            </a:r>
          </a:p>
          <a:p>
            <a:pPr algn="ctr"/>
            <a:r>
              <a:rPr lang="tr-TR" b="1" dirty="0" smtClean="0"/>
              <a:t>2. ADIM E DEVLET GİRİŞİ İLE DEVAM EDİLİR</a:t>
            </a:r>
            <a:endParaRPr lang="tr-TR" b="1" dirty="0"/>
          </a:p>
        </p:txBody>
      </p:sp>
      <p:sp>
        <p:nvSpPr>
          <p:cNvPr id="3" name="Dikdörtgen 2"/>
          <p:cNvSpPr/>
          <p:nvPr/>
        </p:nvSpPr>
        <p:spPr>
          <a:xfrm>
            <a:off x="5148064" y="1700808"/>
            <a:ext cx="1224136" cy="448017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5148064" y="2348880"/>
            <a:ext cx="3384376" cy="720080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val 1"/>
          <p:cNvSpPr/>
          <p:nvPr/>
        </p:nvSpPr>
        <p:spPr>
          <a:xfrm>
            <a:off x="4616372" y="1700808"/>
            <a:ext cx="504056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1</a:t>
            </a:r>
            <a:endParaRPr lang="tr-TR" b="1" dirty="0"/>
          </a:p>
        </p:txBody>
      </p:sp>
      <p:sp>
        <p:nvSpPr>
          <p:cNvPr id="10" name="Oval 9"/>
          <p:cNvSpPr/>
          <p:nvPr/>
        </p:nvSpPr>
        <p:spPr>
          <a:xfrm>
            <a:off x="4572000" y="2492896"/>
            <a:ext cx="504056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</a:t>
            </a:r>
            <a:endParaRPr lang="tr-TR" b="1" dirty="0"/>
          </a:p>
        </p:txBody>
      </p:sp>
      <p:sp>
        <p:nvSpPr>
          <p:cNvPr id="8" name="Dikdörtgen 7"/>
          <p:cNvSpPr/>
          <p:nvPr/>
        </p:nvSpPr>
        <p:spPr>
          <a:xfrm>
            <a:off x="2164096" y="188640"/>
            <a:ext cx="4392488" cy="619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SİSTEME GİRİŞ İŞLEMLERİ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4014270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857250"/>
            <a:ext cx="683895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375756" y="176602"/>
            <a:ext cx="4392488" cy="6196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SİSTEME GİRİŞ İŞLEMLERİ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6444208" y="3068960"/>
            <a:ext cx="2232248" cy="25922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/>
              <a:t>E-DEVLET KAPISI ÜZERİNDEN ESKİ ÇEVRE BİLGİ SİSTEMİNDE T.C. Sİ BELİRTİLEN SORUMLU BİLGİLERİYLE  SİSTEME GİRİŞ YAPILIR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7" name="Oval 6"/>
          <p:cNvSpPr/>
          <p:nvPr/>
        </p:nvSpPr>
        <p:spPr>
          <a:xfrm>
            <a:off x="539552" y="2005616"/>
            <a:ext cx="504056" cy="43204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3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334465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92696"/>
            <a:ext cx="9144000" cy="560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164096" y="217024"/>
            <a:ext cx="4392488" cy="475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ATIK GÖNDERİM İŞLEMLERİ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3779912" y="1916832"/>
            <a:ext cx="1403648" cy="446863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27097" y="3270746"/>
            <a:ext cx="1475656" cy="44686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1250725" y="3717609"/>
            <a:ext cx="504056" cy="43204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4</a:t>
            </a:r>
            <a:endParaRPr lang="tr-TR" b="1" dirty="0"/>
          </a:p>
        </p:txBody>
      </p:sp>
      <p:sp>
        <p:nvSpPr>
          <p:cNvPr id="9" name="Oval 8"/>
          <p:cNvSpPr/>
          <p:nvPr/>
        </p:nvSpPr>
        <p:spPr>
          <a:xfrm>
            <a:off x="4931532" y="2341999"/>
            <a:ext cx="504056" cy="43204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5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08679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16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164096" y="116632"/>
            <a:ext cx="4392488" cy="47567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/>
              <a:t>ATIK GÖNDERİM İŞLEMLERİ</a:t>
            </a:r>
            <a:endParaRPr lang="tr-TR" sz="2000" b="1" dirty="0"/>
          </a:p>
        </p:txBody>
      </p:sp>
      <p:sp>
        <p:nvSpPr>
          <p:cNvPr id="6" name="Dikdörtgen 5"/>
          <p:cNvSpPr/>
          <p:nvPr/>
        </p:nvSpPr>
        <p:spPr>
          <a:xfrm>
            <a:off x="2164096" y="3551915"/>
            <a:ext cx="4208104" cy="446863"/>
          </a:xfrm>
          <a:prstGeom prst="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Aşağı Ok 3"/>
          <p:cNvSpPr/>
          <p:nvPr/>
        </p:nvSpPr>
        <p:spPr>
          <a:xfrm>
            <a:off x="4018130" y="2910969"/>
            <a:ext cx="488236" cy="554963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4589520" y="2835395"/>
            <a:ext cx="504056" cy="43204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6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542659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ağ Ok 3"/>
          <p:cNvSpPr/>
          <p:nvPr/>
        </p:nvSpPr>
        <p:spPr>
          <a:xfrm rot="10800000">
            <a:off x="1763688" y="1772816"/>
            <a:ext cx="1296144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/>
          <p:cNvSpPr/>
          <p:nvPr/>
        </p:nvSpPr>
        <p:spPr>
          <a:xfrm rot="10800000">
            <a:off x="1115616" y="2141240"/>
            <a:ext cx="1512168" cy="4320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6876256" y="1556792"/>
            <a:ext cx="1872208" cy="12961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İŞLEME ATIK GÖNDERİM İŞLEMLERİ-TAŞIMA TALEBİ EKLEME İLE DEVAM EDİLİR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98355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52" y="625273"/>
            <a:ext cx="9144000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2164096" y="116632"/>
            <a:ext cx="4392488" cy="475672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TEHLİKELİ ATIK GÖNDERİM İŞLEMLERİ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76044" y="2492897"/>
            <a:ext cx="1250692" cy="36004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ağ Ok 1"/>
          <p:cNvSpPr/>
          <p:nvPr/>
        </p:nvSpPr>
        <p:spPr>
          <a:xfrm rot="13584748">
            <a:off x="710681" y="3095619"/>
            <a:ext cx="947904" cy="43204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660232" y="2519555"/>
            <a:ext cx="2088232" cy="1917557"/>
          </a:xfrm>
          <a:prstGeom prst="rect">
            <a:avLst/>
          </a:prstGeom>
          <a:solidFill>
            <a:srgbClr val="FFFF00"/>
          </a:solidFill>
          <a:ln w="5715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GEREKLİ BİLGİLER GİRİLDİKTEN SONRA </a:t>
            </a:r>
            <a:r>
              <a:rPr lang="tr-TR" sz="1400" b="1" u="sng" dirty="0" smtClean="0"/>
              <a:t>TASLAK OLARAK KAYDET-ONAYLA </a:t>
            </a:r>
            <a:r>
              <a:rPr lang="tr-TR" sz="1400" b="1" dirty="0" smtClean="0"/>
              <a:t>BUTONLARINA TIKLANARAK İŞLEM TAMAMLANIR</a:t>
            </a:r>
            <a:endParaRPr lang="tr-TR" sz="1400" b="1" dirty="0"/>
          </a:p>
        </p:txBody>
      </p:sp>
    </p:spTree>
    <p:extLst>
      <p:ext uri="{BB962C8B-B14F-4D97-AF65-F5344CB8AC3E}">
        <p14:creationId xmlns:p14="http://schemas.microsoft.com/office/powerpoint/2010/main" val="306512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334</Words>
  <Application>Microsoft Office PowerPoint</Application>
  <PresentationFormat>Ekran Gösterisi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2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Aybike</dc:creator>
  <cp:lastModifiedBy>Aybüke</cp:lastModifiedBy>
  <cp:revision>69</cp:revision>
  <dcterms:created xsi:type="dcterms:W3CDTF">2018-01-23T10:24:48Z</dcterms:created>
  <dcterms:modified xsi:type="dcterms:W3CDTF">2018-08-15T08:07:31Z</dcterms:modified>
</cp:coreProperties>
</file>